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64" r:id="rId6"/>
    <p:sldId id="265" r:id="rId7"/>
  </p:sldIdLst>
  <p:sldSz cx="9144000" cy="6858000" type="screen4x3"/>
  <p:notesSz cx="6858000" cy="9144000"/>
  <p:custDataLst>
    <p:tags r:id="rId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1" d="100"/>
          <a:sy n="91" d="100"/>
        </p:scale>
        <p:origin x="-97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DATA\Графика\Энигма Энтер\Презентации\ЕИРЦ\Герб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07950"/>
            <a:ext cx="9239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59632" y="1556792"/>
            <a:ext cx="7235981" cy="1944216"/>
          </a:xfrm>
        </p:spPr>
        <p:txBody>
          <a:bodyPr/>
          <a:lstStyle>
            <a:lvl1pPr>
              <a:defRPr sz="6000" baseline="0"/>
            </a:lvl1pPr>
          </a:lstStyle>
          <a:p>
            <a:r>
              <a:rPr lang="ru-RU" dirty="0" smtClean="0"/>
              <a:t>Как передать показания ИПУ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800" b="1">
                <a:solidFill>
                  <a:srgbClr val="3A7DC6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ГКУ «Центр координации ГУ ИС»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fld id="{5BB28C3E-DD4C-45BA-99ED-3EDF7B9A91A8}" type="datetimeFigureOut">
              <a:rPr lang="ru-RU" smtClean="0"/>
              <a:pPr/>
              <a:t>02.02.2015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401362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239000" cy="1143000"/>
          </a:xfrm>
        </p:spPr>
        <p:txBody>
          <a:bodyPr/>
          <a:lstStyle>
            <a:lvl1pPr algn="l">
              <a:defRPr sz="40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3"/>
          </p:nvPr>
        </p:nvSpPr>
        <p:spPr>
          <a:xfrm>
            <a:off x="1187624" y="1484784"/>
            <a:ext cx="7272808" cy="949569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rgbClr val="3A7DC6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4"/>
          </p:nvPr>
        </p:nvSpPr>
        <p:spPr>
          <a:xfrm rot="16200000">
            <a:off x="-1198563" y="4821238"/>
            <a:ext cx="2625725" cy="228600"/>
          </a:xfrm>
        </p:spPr>
        <p:txBody>
          <a:bodyPr/>
          <a:lstStyle>
            <a:lvl1pPr>
              <a:defRPr/>
            </a:lvl1pPr>
          </a:lstStyle>
          <a:p>
            <a:fld id="{5BB28C3E-DD4C-45BA-99ED-3EDF7B9A91A8}" type="datetimeFigureOut">
              <a:rPr lang="ru-RU" smtClean="0"/>
              <a:pPr/>
              <a:t>02.02.2015</a:t>
            </a:fld>
            <a:endParaRPr lang="ru-RU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5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101BE86-DB7B-4C59-A113-B6E4652CC4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6"/>
          </p:nvPr>
        </p:nvSpPr>
        <p:spPr>
          <a:xfrm>
            <a:off x="1258888" y="6553200"/>
            <a:ext cx="7162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67526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/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4" name="Date Placeholder 18"/>
          <p:cNvSpPr>
            <a:spLocks noGrp="1"/>
          </p:cNvSpPr>
          <p:nvPr>
            <p:ph type="dt" sz="half" idx="10"/>
          </p:nvPr>
        </p:nvSpPr>
        <p:spPr>
          <a:xfrm rot="16200000">
            <a:off x="-1198563" y="4821238"/>
            <a:ext cx="2625725" cy="228600"/>
          </a:xfrm>
        </p:spPr>
        <p:txBody>
          <a:bodyPr/>
          <a:lstStyle>
            <a:lvl1pPr>
              <a:defRPr/>
            </a:lvl1pPr>
          </a:lstStyle>
          <a:p>
            <a:fld id="{5BB28C3E-DD4C-45BA-99ED-3EDF7B9A91A8}" type="datetimeFigureOut">
              <a:rPr lang="ru-RU" smtClean="0"/>
              <a:pPr/>
              <a:t>02.02.2015</a:t>
            </a:fld>
            <a:endParaRPr lang="ru-RU"/>
          </a:p>
        </p:txBody>
      </p:sp>
      <p:sp>
        <p:nvSpPr>
          <p:cNvPr id="5" name="Slide Number Placeholder 19"/>
          <p:cNvSpPr>
            <a:spLocks noGrp="1"/>
          </p:cNvSpPr>
          <p:nvPr>
            <p:ph type="sldNum" sz="quarter" idx="11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101BE86-DB7B-4C59-A113-B6E4652CC4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Footer Placeholder 20"/>
          <p:cNvSpPr>
            <a:spLocks noGrp="1"/>
          </p:cNvSpPr>
          <p:nvPr>
            <p:ph type="ftr" sz="quarter" idx="12"/>
          </p:nvPr>
        </p:nvSpPr>
        <p:spPr>
          <a:xfrm>
            <a:off x="1258888" y="6553200"/>
            <a:ext cx="7162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19655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>
          <a:xfrm rot="16200000">
            <a:off x="-1198563" y="4821238"/>
            <a:ext cx="2625725" cy="228600"/>
          </a:xfrm>
        </p:spPr>
        <p:txBody>
          <a:bodyPr/>
          <a:lstStyle>
            <a:lvl1pPr>
              <a:defRPr/>
            </a:lvl1pPr>
          </a:lstStyle>
          <a:p>
            <a:fld id="{5BB28C3E-DD4C-45BA-99ED-3EDF7B9A91A8}" type="datetimeFigureOut">
              <a:rPr lang="ru-RU" smtClean="0"/>
              <a:pPr/>
              <a:t>02.02.2015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>
          <a:xfrm>
            <a:off x="1258888" y="6553200"/>
            <a:ext cx="7162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7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101BE86-DB7B-4C59-A113-B6E4652CC4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66430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5"/>
          </p:nvPr>
        </p:nvSpPr>
        <p:spPr>
          <a:xfrm rot="16200000">
            <a:off x="-1198563" y="4821238"/>
            <a:ext cx="2625725" cy="228600"/>
          </a:xfrm>
        </p:spPr>
        <p:txBody>
          <a:bodyPr/>
          <a:lstStyle>
            <a:lvl1pPr>
              <a:defRPr/>
            </a:lvl1pPr>
          </a:lstStyle>
          <a:p>
            <a:fld id="{5BB28C3E-DD4C-45BA-99ED-3EDF7B9A91A8}" type="datetimeFigureOut">
              <a:rPr lang="ru-RU" smtClean="0"/>
              <a:pPr/>
              <a:t>02.02.2015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6"/>
          </p:nvPr>
        </p:nvSpPr>
        <p:spPr>
          <a:xfrm>
            <a:off x="1258888" y="6553200"/>
            <a:ext cx="7162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101BE86-DB7B-4C59-A113-B6E4652CC4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51192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16200000">
            <a:off x="-1198563" y="4821238"/>
            <a:ext cx="2625725" cy="228600"/>
          </a:xfrm>
        </p:spPr>
        <p:txBody>
          <a:bodyPr/>
          <a:lstStyle>
            <a:lvl1pPr>
              <a:defRPr/>
            </a:lvl1pPr>
          </a:lstStyle>
          <a:p>
            <a:fld id="{5BB28C3E-DD4C-45BA-99ED-3EDF7B9A91A8}" type="datetimeFigureOut">
              <a:rPr lang="ru-RU" smtClean="0"/>
              <a:pPr/>
              <a:t>02.02.2015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258888" y="6553200"/>
            <a:ext cx="7162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101BE86-DB7B-4C59-A113-B6E4652CC4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97961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"/>
          <p:cNvSpPr>
            <a:spLocks noGrp="1"/>
          </p:cNvSpPr>
          <p:nvPr>
            <p:ph type="dt" sz="half" idx="10"/>
          </p:nvPr>
        </p:nvSpPr>
        <p:spPr>
          <a:xfrm rot="16200000">
            <a:off x="-1198563" y="4821238"/>
            <a:ext cx="2625725" cy="228600"/>
          </a:xfrm>
        </p:spPr>
        <p:txBody>
          <a:bodyPr/>
          <a:lstStyle>
            <a:lvl1pPr>
              <a:defRPr/>
            </a:lvl1pPr>
          </a:lstStyle>
          <a:p>
            <a:fld id="{5BB28C3E-DD4C-45BA-99ED-3EDF7B9A91A8}" type="datetimeFigureOut">
              <a:rPr lang="ru-RU" smtClean="0"/>
              <a:pPr/>
              <a:t>02.02.2015</a:t>
            </a:fld>
            <a:endParaRPr lang="ru-RU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101BE86-DB7B-4C59-A113-B6E4652CC4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1258888" y="6553200"/>
            <a:ext cx="7162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08782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8"/>
          <p:cNvSpPr>
            <a:spLocks noGrp="1"/>
          </p:cNvSpPr>
          <p:nvPr>
            <p:ph type="dt" sz="half" idx="14"/>
          </p:nvPr>
        </p:nvSpPr>
        <p:spPr>
          <a:xfrm rot="16200000">
            <a:off x="-1198563" y="4821238"/>
            <a:ext cx="2625725" cy="228600"/>
          </a:xfrm>
        </p:spPr>
        <p:txBody>
          <a:bodyPr/>
          <a:lstStyle>
            <a:lvl1pPr>
              <a:defRPr/>
            </a:lvl1pPr>
          </a:lstStyle>
          <a:p>
            <a:fld id="{5BB28C3E-DD4C-45BA-99ED-3EDF7B9A91A8}" type="datetimeFigureOut">
              <a:rPr lang="ru-RU" smtClean="0"/>
              <a:pPr/>
              <a:t>02.02.2015</a:t>
            </a:fld>
            <a:endParaRPr lang="ru-RU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5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101BE86-DB7B-4C59-A113-B6E4652CC4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Footer Placeholder 12"/>
          <p:cNvSpPr>
            <a:spLocks noGrp="1"/>
          </p:cNvSpPr>
          <p:nvPr>
            <p:ph type="ftr" sz="quarter" idx="16"/>
          </p:nvPr>
        </p:nvSpPr>
        <p:spPr>
          <a:xfrm>
            <a:off x="1258888" y="6553200"/>
            <a:ext cx="7162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33783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16200000">
            <a:off x="-1198563" y="4821238"/>
            <a:ext cx="2625725" cy="228600"/>
          </a:xfrm>
        </p:spPr>
        <p:txBody>
          <a:bodyPr/>
          <a:lstStyle>
            <a:lvl1pPr>
              <a:defRPr/>
            </a:lvl1pPr>
          </a:lstStyle>
          <a:p>
            <a:fld id="{5BB28C3E-DD4C-45BA-99ED-3EDF7B9A91A8}" type="datetimeFigureOut">
              <a:rPr lang="ru-RU" smtClean="0"/>
              <a:pPr/>
              <a:t>02.02.2015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58888" y="6553200"/>
            <a:ext cx="7162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101BE86-DB7B-4C59-A113-B6E4652CC4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4405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1198563" y="4821238"/>
            <a:ext cx="2625725" cy="228600"/>
          </a:xfrm>
        </p:spPr>
        <p:txBody>
          <a:bodyPr/>
          <a:lstStyle>
            <a:lvl1pPr>
              <a:defRPr/>
            </a:lvl1pPr>
          </a:lstStyle>
          <a:p>
            <a:fld id="{5BB28C3E-DD4C-45BA-99ED-3EDF7B9A91A8}" type="datetimeFigureOut">
              <a:rPr lang="ru-RU" smtClean="0"/>
              <a:pPr/>
              <a:t>02.02.2015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58888" y="6553200"/>
            <a:ext cx="7162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101BE86-DB7B-4C59-A113-B6E4652CC4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14478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1198563" y="4821238"/>
            <a:ext cx="2625725" cy="228600"/>
          </a:xfrm>
        </p:spPr>
        <p:txBody>
          <a:bodyPr/>
          <a:lstStyle>
            <a:lvl1pPr>
              <a:defRPr/>
            </a:lvl1pPr>
          </a:lstStyle>
          <a:p>
            <a:fld id="{5BB28C3E-DD4C-45BA-99ED-3EDF7B9A91A8}" type="datetimeFigureOut">
              <a:rPr lang="ru-RU" smtClean="0"/>
              <a:pPr/>
              <a:t>02.02.2015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58888" y="6553200"/>
            <a:ext cx="7162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101BE86-DB7B-4C59-A113-B6E4652CC4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47198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28C3E-DD4C-45BA-99ED-3EDF7B9A91A8}" type="datetimeFigureOut">
              <a:rPr lang="ru-RU" smtClean="0"/>
              <a:pPr/>
              <a:t>02.02.2015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258888" y="6553200"/>
            <a:ext cx="7162800" cy="2286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/>
          <a:lstStyle/>
          <a:p>
            <a:fld id="{D101BE86-DB7B-4C59-A113-B6E4652CC45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9854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5933" y="1916832"/>
            <a:ext cx="7239000" cy="20882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dirty="0" smtClean="0"/>
              <a:t>Как передать показания ИПУ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19200" y="838200"/>
            <a:ext cx="7467600" cy="86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ГКУ «Центр координации ГУ ИС»</a:t>
            </a:r>
            <a:endParaRPr lang="en-US" dirty="0" smtClean="0"/>
          </a:p>
        </p:txBody>
      </p:sp>
      <p:pic>
        <p:nvPicPr>
          <p:cNvPr id="1034" name="Picture 3" descr="C:\DATA\Графика\Энигма Энтер\Презентации\ЕИРЦ\Герб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107950"/>
            <a:ext cx="92392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391444" y="4533107"/>
            <a:ext cx="3106737" cy="323850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fld id="{5BB28C3E-DD4C-45BA-99ED-3EDF7B9A91A8}" type="datetimeFigureOut">
              <a:rPr lang="ru-RU" smtClean="0"/>
              <a:pPr/>
              <a:t>02.02.2015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7200" b="1" kern="1200" baseline="0">
          <a:ln w="12700">
            <a:solidFill>
              <a:schemeClr val="tx2"/>
            </a:solidFill>
          </a:ln>
          <a:solidFill>
            <a:srgbClr val="C0000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7200" b="1">
          <a:solidFill>
            <a:srgbClr val="C00000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7200" b="1">
          <a:solidFill>
            <a:srgbClr val="C00000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7200" b="1">
          <a:solidFill>
            <a:srgbClr val="C00000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7200" b="1">
          <a:solidFill>
            <a:srgbClr val="C00000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7200" b="1">
          <a:solidFill>
            <a:srgbClr val="C00000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7200" b="1">
          <a:solidFill>
            <a:srgbClr val="C00000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7200" b="1">
          <a:solidFill>
            <a:srgbClr val="C00000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7200" b="1">
          <a:solidFill>
            <a:srgbClr val="C00000"/>
          </a:solidFill>
          <a:latin typeface="Calibri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charset="0"/>
        <a:buNone/>
        <a:defRPr sz="28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˃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Calibri" pitchFamily="34" charset="0"/>
        <a:buChar char="+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142984"/>
            <a:ext cx="8604448" cy="1500198"/>
          </a:xfrm>
        </p:spPr>
        <p:txBody>
          <a:bodyPr/>
          <a:lstStyle/>
          <a:p>
            <a:r>
              <a:rPr lang="ru-RU" sz="4400" dirty="0">
                <a:solidFill>
                  <a:srgbClr val="3A7DC6"/>
                </a:solidFill>
                <a:effectLst/>
                <a:latin typeface="+mn-lt"/>
                <a:ea typeface="+mn-ea"/>
                <a:cs typeface="+mn-cs"/>
              </a:rPr>
              <a:t>Как передать показания индивидуального прибора учета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11560" y="3000372"/>
            <a:ext cx="8280920" cy="25717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6000" b="1" kern="1200" baseline="0">
                <a:ln w="12700">
                  <a:solidFill>
                    <a:schemeClr val="tx2"/>
                  </a:solidFill>
                </a:ln>
                <a:solidFill>
                  <a:srgbClr val="C00000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7200" b="1">
                <a:solidFill>
                  <a:srgbClr val="C00000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7200" b="1">
                <a:solidFill>
                  <a:srgbClr val="C00000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7200" b="1">
                <a:solidFill>
                  <a:srgbClr val="C00000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7200" b="1">
                <a:solidFill>
                  <a:srgbClr val="C00000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7200" b="1">
                <a:solidFill>
                  <a:srgbClr val="C00000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7200" b="1">
                <a:solidFill>
                  <a:srgbClr val="C00000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7200" b="1">
                <a:solidFill>
                  <a:srgbClr val="C00000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7200" b="1">
                <a:solidFill>
                  <a:srgbClr val="C00000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4800" dirty="0" smtClean="0">
                <a:effectLst/>
              </a:rPr>
              <a:t>с помощью </a:t>
            </a:r>
          </a:p>
          <a:p>
            <a:pPr algn="ctr"/>
            <a:r>
              <a:rPr lang="ru-RU" sz="4800" dirty="0" smtClean="0">
                <a:effectLst/>
              </a:rPr>
              <a:t>SMS-сервиса</a:t>
            </a:r>
            <a:endParaRPr lang="en-US" sz="4800" dirty="0" smtClean="0">
              <a:effectLst/>
            </a:endParaRPr>
          </a:p>
          <a:p>
            <a:endParaRPr lang="en-US" sz="3200" dirty="0" smtClean="0">
              <a:effectLst/>
            </a:endParaRPr>
          </a:p>
          <a:p>
            <a:r>
              <a:rPr lang="ru-RU" sz="3200" dirty="0" smtClean="0">
                <a:effectLst/>
              </a:rPr>
              <a:t> </a:t>
            </a:r>
            <a:endParaRPr lang="ru-RU" sz="3200" dirty="0"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83201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0126" y="0"/>
            <a:ext cx="7859891" cy="548680"/>
          </a:xfrm>
        </p:spPr>
        <p:txBody>
          <a:bodyPr/>
          <a:lstStyle/>
          <a:p>
            <a:pPr marL="0" indent="0">
              <a:buNone/>
            </a:pPr>
            <a:r>
              <a:rPr lang="ru-RU" sz="3300" b="1" dirty="0">
                <a:solidFill>
                  <a:srgbClr val="3A7DC6"/>
                </a:solidFill>
              </a:rPr>
              <a:t>ШАГ 1. </a:t>
            </a:r>
            <a:endParaRPr lang="ru-RU" sz="3600" dirty="0"/>
          </a:p>
        </p:txBody>
      </p:sp>
      <p:sp>
        <p:nvSpPr>
          <p:cNvPr id="22" name="Объект 2"/>
          <p:cNvSpPr txBox="1">
            <a:spLocks/>
          </p:cNvSpPr>
          <p:nvPr/>
        </p:nvSpPr>
        <p:spPr bwMode="auto">
          <a:xfrm>
            <a:off x="3203848" y="-27384"/>
            <a:ext cx="5940151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˃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+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dirty="0"/>
              <a:t>Если вы используете данную SMS-услугу впервые, </a:t>
            </a:r>
            <a:r>
              <a:rPr lang="ru-RU" sz="3600" b="1" dirty="0"/>
              <a:t>зарегистрируйте ваш код плательщика. </a:t>
            </a:r>
          </a:p>
          <a:p>
            <a:r>
              <a:rPr lang="ru-RU" sz="3600" dirty="0" smtClean="0"/>
              <a:t>Для этого отправьте SMS </a:t>
            </a:r>
            <a:r>
              <a:rPr lang="ru-RU" sz="3600" dirty="0"/>
              <a:t>с </a:t>
            </a:r>
            <a:r>
              <a:rPr lang="ru-RU" sz="3600" dirty="0" smtClean="0"/>
              <a:t>текстом: </a:t>
            </a:r>
          </a:p>
          <a:p>
            <a:r>
              <a:rPr lang="ru-RU" sz="3000" b="1" dirty="0" smtClean="0">
                <a:solidFill>
                  <a:srgbClr val="0070C0"/>
                </a:solidFill>
              </a:rPr>
              <a:t>«</a:t>
            </a:r>
            <a:r>
              <a:rPr lang="ru-RU" sz="3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вода </a:t>
            </a:r>
            <a:r>
              <a:rPr lang="ru-RU" sz="30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кп</a:t>
            </a:r>
            <a:r>
              <a:rPr lang="ru-RU" sz="3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код </a:t>
            </a:r>
            <a:r>
              <a:rPr lang="ru-RU" sz="3000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плательщика</a:t>
            </a:r>
            <a:r>
              <a:rPr lang="ru-RU" sz="3000" b="1" dirty="0">
                <a:solidFill>
                  <a:srgbClr val="0070C0"/>
                </a:solidFill>
              </a:rPr>
              <a:t>» </a:t>
            </a:r>
            <a:endParaRPr lang="ru-RU" sz="3000" b="1" dirty="0" smtClean="0">
              <a:solidFill>
                <a:srgbClr val="0070C0"/>
              </a:solidFill>
            </a:endParaRPr>
          </a:p>
          <a:p>
            <a:r>
              <a:rPr lang="ru-RU" sz="3600" dirty="0" smtClean="0"/>
              <a:t>(</a:t>
            </a:r>
            <a:r>
              <a:rPr lang="ru-RU" sz="3600" dirty="0"/>
              <a:t>например, "вода </a:t>
            </a:r>
            <a:r>
              <a:rPr lang="ru-RU" sz="3600" dirty="0" err="1"/>
              <a:t>кп</a:t>
            </a:r>
            <a:r>
              <a:rPr lang="ru-RU" sz="3600" dirty="0"/>
              <a:t> 1234567890") на номер </a:t>
            </a:r>
            <a:r>
              <a:rPr lang="ru-RU" sz="3600" b="1" dirty="0"/>
              <a:t>7377</a:t>
            </a:r>
            <a:r>
              <a:rPr lang="ru-RU" sz="3600" dirty="0"/>
              <a:t>.</a:t>
            </a:r>
          </a:p>
        </p:txBody>
      </p:sp>
      <p:pic>
        <p:nvPicPr>
          <p:cNvPr id="1030" name="Picture 6" descr="Hi-Tech. Ямальские полицейские сделали первый шаг, чтобы стать &quot;робокопами&quot;. Другие регионы заняли выжидательную позицию - новос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1" y="4581128"/>
            <a:ext cx="3035829" cy="22768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7485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1259631" y="44624"/>
            <a:ext cx="7859891" cy="576064"/>
          </a:xfrm>
        </p:spPr>
        <p:txBody>
          <a:bodyPr/>
          <a:lstStyle/>
          <a:p>
            <a:pPr marL="0" indent="0">
              <a:buNone/>
            </a:pPr>
            <a:r>
              <a:rPr lang="ru-RU" sz="3300" b="1" dirty="0">
                <a:solidFill>
                  <a:srgbClr val="3A7DC6"/>
                </a:solidFill>
              </a:rPr>
              <a:t>ШАГ </a:t>
            </a:r>
            <a:r>
              <a:rPr lang="ru-RU" sz="3300" b="1" dirty="0" smtClean="0">
                <a:solidFill>
                  <a:srgbClr val="3A7DC6"/>
                </a:solidFill>
              </a:rPr>
              <a:t>2. </a:t>
            </a:r>
            <a:endParaRPr lang="en-US" sz="3300" b="1" dirty="0" smtClean="0">
              <a:solidFill>
                <a:srgbClr val="3A7DC6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 bwMode="auto">
          <a:xfrm>
            <a:off x="3275856" y="-27384"/>
            <a:ext cx="5868144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˃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+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dirty="0"/>
              <a:t>Для </a:t>
            </a:r>
            <a:r>
              <a:rPr lang="ru-RU" sz="3600" b="1" dirty="0"/>
              <a:t>просмотра показаний </a:t>
            </a:r>
            <a:r>
              <a:rPr lang="ru-RU" sz="3600" dirty="0"/>
              <a:t>за текущий или предыдущий период, </a:t>
            </a:r>
          </a:p>
          <a:p>
            <a:r>
              <a:rPr lang="ru-RU" sz="3600" dirty="0" smtClean="0"/>
              <a:t>отправьте </a:t>
            </a:r>
            <a:r>
              <a:rPr lang="ru-RU" sz="3600" dirty="0"/>
              <a:t>SMS с текстом </a:t>
            </a:r>
            <a:r>
              <a:rPr lang="ru-RU" sz="3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«вода инфо текущий» </a:t>
            </a:r>
            <a:r>
              <a:rPr lang="ru-RU" sz="3600" dirty="0"/>
              <a:t>или </a:t>
            </a:r>
            <a:endParaRPr lang="ru-RU" sz="3600" dirty="0" smtClean="0"/>
          </a:p>
          <a:p>
            <a:r>
              <a:rPr lang="ru-RU" sz="3000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«</a:t>
            </a:r>
            <a:r>
              <a:rPr lang="ru-RU" sz="3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вода инфо </a:t>
            </a:r>
            <a:r>
              <a:rPr lang="ru-RU" sz="3000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поcледний</a:t>
            </a:r>
            <a:r>
              <a:rPr lang="ru-RU" sz="3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» </a:t>
            </a:r>
            <a:endParaRPr lang="ru-RU" sz="3000" b="1" dirty="0" smtClean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sz="3600" dirty="0" smtClean="0"/>
              <a:t>на </a:t>
            </a:r>
            <a:r>
              <a:rPr lang="ru-RU" sz="3600" dirty="0"/>
              <a:t>номер </a:t>
            </a:r>
            <a:r>
              <a:rPr lang="ru-RU" sz="3600" b="1" dirty="0"/>
              <a:t>7377</a:t>
            </a:r>
            <a:r>
              <a:rPr lang="ru-RU" sz="3600" dirty="0"/>
              <a:t>.</a:t>
            </a:r>
          </a:p>
          <a:p>
            <a:endParaRPr lang="ru-RU" dirty="0"/>
          </a:p>
        </p:txBody>
      </p:sp>
      <p:pic>
        <p:nvPicPr>
          <p:cNvPr id="2059" name="Picture 11" descr="Жители Карпинска смогут отправлять показания счетчиков sms-сообщениями Карпинск. Новости. Газета Вечерний Карпинск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509120"/>
            <a:ext cx="3526847" cy="23488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9784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2"/>
          <p:cNvSpPr txBox="1">
            <a:spLocks/>
          </p:cNvSpPr>
          <p:nvPr/>
        </p:nvSpPr>
        <p:spPr bwMode="auto">
          <a:xfrm>
            <a:off x="1100655" y="0"/>
            <a:ext cx="8100392" cy="1537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˃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+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dirty="0" smtClean="0">
                <a:solidFill>
                  <a:srgbClr val="3A7DC6"/>
                </a:solidFill>
              </a:rPr>
              <a:t>ШАГ 3. </a:t>
            </a:r>
            <a:endParaRPr lang="ru-RU" sz="2400" b="1" dirty="0"/>
          </a:p>
        </p:txBody>
      </p:sp>
      <p:sp>
        <p:nvSpPr>
          <p:cNvPr id="14" name="Объект 2"/>
          <p:cNvSpPr txBox="1">
            <a:spLocks/>
          </p:cNvSpPr>
          <p:nvPr/>
        </p:nvSpPr>
        <p:spPr bwMode="auto">
          <a:xfrm>
            <a:off x="3393565" y="60106"/>
            <a:ext cx="5796136" cy="4521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˃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+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dirty="0"/>
              <a:t>Чтобы </a:t>
            </a:r>
            <a:r>
              <a:rPr lang="ru-RU" sz="3600" b="1" dirty="0"/>
              <a:t>добавить показания</a:t>
            </a:r>
            <a:r>
              <a:rPr lang="ru-RU" sz="3600" dirty="0"/>
              <a:t>, отправьте SMS с текстом </a:t>
            </a:r>
            <a:endParaRPr lang="ru-RU" sz="3600" dirty="0" smtClean="0"/>
          </a:p>
          <a:p>
            <a:r>
              <a:rPr lang="ru-RU" sz="3000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«</a:t>
            </a:r>
            <a:r>
              <a:rPr lang="ru-RU" sz="3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вода добавить счетчик №1 счетчик №2» </a:t>
            </a:r>
          </a:p>
          <a:p>
            <a:r>
              <a:rPr lang="ru-RU" sz="3600" dirty="0" smtClean="0"/>
              <a:t>(</a:t>
            </a:r>
            <a:r>
              <a:rPr lang="ru-RU" sz="3600" dirty="0"/>
              <a:t>например, «вода добавить 10.1 20.3») на номер </a:t>
            </a:r>
            <a:r>
              <a:rPr lang="ru-RU" sz="3600" b="1" dirty="0"/>
              <a:t>7377</a:t>
            </a:r>
            <a:r>
              <a:rPr lang="ru-RU" sz="3600" dirty="0" smtClean="0"/>
              <a:t>.</a:t>
            </a:r>
          </a:p>
          <a:p>
            <a:endParaRPr lang="ru-RU" sz="3600" dirty="0" smtClean="0"/>
          </a:p>
        </p:txBody>
      </p:sp>
      <p:pic>
        <p:nvPicPr>
          <p:cNvPr id="3081" name="Picture 9" descr="Ушел из жизни Леонид Иванович Данилов - Новости Вологды / Wo…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6207"/>
          <a:stretch/>
        </p:blipFill>
        <p:spPr bwMode="auto">
          <a:xfrm>
            <a:off x="35496" y="3284984"/>
            <a:ext cx="2543175" cy="35735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9912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2"/>
          <p:cNvSpPr txBox="1">
            <a:spLocks/>
          </p:cNvSpPr>
          <p:nvPr/>
        </p:nvSpPr>
        <p:spPr bwMode="auto">
          <a:xfrm>
            <a:off x="1043608" y="0"/>
            <a:ext cx="8100392" cy="54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˃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+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dirty="0" smtClean="0">
                <a:solidFill>
                  <a:srgbClr val="3A7DC6"/>
                </a:solidFill>
              </a:rPr>
              <a:t>ШАГ 4.</a:t>
            </a:r>
            <a:endParaRPr lang="ru-RU" b="1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 bwMode="auto">
          <a:xfrm>
            <a:off x="3203848" y="0"/>
            <a:ext cx="5940152" cy="602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˃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+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dirty="0"/>
              <a:t>Если в квартире установлено </a:t>
            </a:r>
            <a:r>
              <a:rPr lang="ru-RU" sz="3600" b="1" dirty="0"/>
              <a:t>больше 2 приборов учета, </a:t>
            </a:r>
            <a:r>
              <a:rPr lang="ru-RU" sz="3600" dirty="0"/>
              <a:t>отправьте SMS с текстом </a:t>
            </a:r>
            <a:endParaRPr lang="ru-RU" sz="3600" dirty="0" smtClean="0"/>
          </a:p>
          <a:p>
            <a:r>
              <a:rPr lang="ru-RU" sz="3000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«</a:t>
            </a:r>
            <a:r>
              <a:rPr lang="ru-RU" sz="3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вода добавить счетчик №1счетчик №</a:t>
            </a:r>
            <a:r>
              <a:rPr lang="ru-RU" sz="3000" b="1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 счетчик </a:t>
            </a:r>
            <a:r>
              <a:rPr lang="ru-RU" sz="3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№3счетчик №4» </a:t>
            </a:r>
            <a:endParaRPr lang="ru-RU" sz="3000" b="1" dirty="0" smtClean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u-RU" sz="3600" dirty="0" smtClean="0"/>
              <a:t>(</a:t>
            </a:r>
            <a:r>
              <a:rPr lang="ru-RU" sz="3600" dirty="0"/>
              <a:t>например, «вода добавить 10.1 20.3 12.2 19.5») на номер </a:t>
            </a:r>
            <a:r>
              <a:rPr lang="ru-RU" sz="3600" b="1" dirty="0"/>
              <a:t>7377</a:t>
            </a:r>
            <a:r>
              <a:rPr lang="ru-RU" sz="3600" dirty="0"/>
              <a:t>. </a:t>
            </a:r>
            <a:endParaRPr lang="ru-RU" sz="3600" b="1" dirty="0"/>
          </a:p>
        </p:txBody>
      </p:sp>
      <p:pic>
        <p:nvPicPr>
          <p:cNvPr id="23" name="Picture 2" descr="Счетчик ITELMA д/холодной вoды 1/2&quot; со сгонам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391" y="4468872"/>
            <a:ext cx="3215239" cy="24114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0729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Объект 2"/>
          <p:cNvSpPr txBox="1">
            <a:spLocks/>
          </p:cNvSpPr>
          <p:nvPr/>
        </p:nvSpPr>
        <p:spPr bwMode="auto">
          <a:xfrm>
            <a:off x="3203848" y="66024"/>
            <a:ext cx="5760640" cy="5091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˃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+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В случае </a:t>
            </a:r>
            <a:r>
              <a:rPr lang="ru-RU" b="1" dirty="0"/>
              <a:t>ошибки при вводе</a:t>
            </a:r>
            <a:r>
              <a:rPr lang="ru-RU" dirty="0"/>
              <a:t> показаний, вы можете удалить показания за текущий период, отправив SMS с текстом </a:t>
            </a:r>
            <a:endParaRPr lang="ru-RU" dirty="0" smtClean="0"/>
          </a:p>
          <a:p>
            <a:r>
              <a:rPr lang="ru-RU" sz="3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«вода удалить» </a:t>
            </a:r>
          </a:p>
          <a:p>
            <a:r>
              <a:rPr lang="ru-RU" dirty="0" smtClean="0"/>
              <a:t>на </a:t>
            </a:r>
            <a:r>
              <a:rPr lang="ru-RU" dirty="0"/>
              <a:t>короткий номер </a:t>
            </a:r>
            <a:r>
              <a:rPr lang="ru-RU" b="1" dirty="0"/>
              <a:t>7377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Подробнее </a:t>
            </a:r>
            <a:r>
              <a:rPr lang="ru-RU" dirty="0"/>
              <a:t>о сервисе вы можете узнать на сайте </a:t>
            </a:r>
            <a:r>
              <a:rPr lang="ru-RU" b="1" dirty="0"/>
              <a:t>dit.mos.ru/</a:t>
            </a:r>
            <a:r>
              <a:rPr lang="ru-RU" b="1" dirty="0" err="1"/>
              <a:t>apps</a:t>
            </a:r>
            <a:r>
              <a:rPr lang="ru-RU" b="1" dirty="0"/>
              <a:t>.</a:t>
            </a:r>
          </a:p>
          <a:p>
            <a:endParaRPr lang="ru-RU" dirty="0"/>
          </a:p>
          <a:p>
            <a:endParaRPr lang="ru-RU" b="1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 bwMode="auto">
          <a:xfrm>
            <a:off x="1043608" y="0"/>
            <a:ext cx="8100392" cy="54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˃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+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Calibri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dirty="0" smtClean="0">
                <a:solidFill>
                  <a:srgbClr val="3A7DC6"/>
                </a:solidFill>
              </a:rPr>
              <a:t>ШАГ 5. </a:t>
            </a:r>
            <a:endParaRPr lang="ru-RU" b="1" dirty="0"/>
          </a:p>
        </p:txBody>
      </p:sp>
      <p:pic>
        <p:nvPicPr>
          <p:cNvPr id="4" name="Picture 2" descr="Показания электрических счетчиков принимают по SMS - НГС.НОВОСТИ Омск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" t="3203" r="885" b="3699"/>
          <a:stretch/>
        </p:blipFill>
        <p:spPr bwMode="auto">
          <a:xfrm>
            <a:off x="0" y="4077072"/>
            <a:ext cx="3140703" cy="220811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35363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532f6ecc1ca428f929a2ee9b6a147b3db5d6dcf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для презентаций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для презентаций</Template>
  <TotalTime>445</TotalTime>
  <Words>201</Words>
  <Application>Microsoft Office PowerPoint</Application>
  <PresentationFormat>Экран (4:3)</PresentationFormat>
  <Paragraphs>30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для презентаций</vt:lpstr>
      <vt:lpstr>Как передать показания индивидуального прибора учета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Оплачивайте услуги ЖКХ, не выходя из дома!</dc:title>
  <dc:creator>Оксана Юрьевна Хмельницкая</dc:creator>
  <cp:lastModifiedBy>simonova_nv</cp:lastModifiedBy>
  <cp:revision>79</cp:revision>
  <dcterms:created xsi:type="dcterms:W3CDTF">2012-12-03T15:46:11Z</dcterms:created>
  <dcterms:modified xsi:type="dcterms:W3CDTF">2015-02-02T13:30:23Z</dcterms:modified>
</cp:coreProperties>
</file>